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4" r:id="rId2"/>
    <p:sldId id="266" r:id="rId3"/>
    <p:sldId id="256" r:id="rId4"/>
    <p:sldId id="257" r:id="rId5"/>
    <p:sldId id="290" r:id="rId6"/>
    <p:sldId id="297" r:id="rId7"/>
    <p:sldId id="289" r:id="rId8"/>
    <p:sldId id="302" r:id="rId9"/>
    <p:sldId id="308" r:id="rId10"/>
    <p:sldId id="309" r:id="rId11"/>
    <p:sldId id="268" r:id="rId12"/>
    <p:sldId id="270" r:id="rId13"/>
    <p:sldId id="305" r:id="rId14"/>
    <p:sldId id="304" r:id="rId15"/>
    <p:sldId id="303" r:id="rId16"/>
    <p:sldId id="306" r:id="rId17"/>
    <p:sldId id="294" r:id="rId18"/>
    <p:sldId id="310" r:id="rId19"/>
    <p:sldId id="276" r:id="rId20"/>
    <p:sldId id="311" r:id="rId21"/>
    <p:sldId id="278" r:id="rId22"/>
    <p:sldId id="279" r:id="rId23"/>
    <p:sldId id="301" r:id="rId24"/>
    <p:sldId id="292" r:id="rId25"/>
    <p:sldId id="293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4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E37E1-4026-46A1-927D-511463B6EAAC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F6406-2852-494A-8811-1ACBA2188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5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9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63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40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56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92B25-319C-4F75-983C-8CE2AA523BE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30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66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98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59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40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7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18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8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80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4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07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88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6406-2852-494A-8811-1ACBA21887C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7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B8258-A613-4BDF-BA7B-947F871C7E29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037B6-7331-4979-8FE5-41D0C33CD8F0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00E0C-EBA7-4876-9F4D-BCF434A283BF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075E5-18F5-4833-8850-3171250D958D}" type="datetime1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E4E8-D5F7-4465-AD36-830C10B9BD45}" type="datetime1">
              <a:rPr lang="en-US" smtClean="0"/>
              <a:t>3/4/2019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13B4-C3BB-4FBE-8BFE-7179EA11A3E5}" type="datetime1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8351-DE47-4E70-A460-E8ED2DE1D98D}" type="datetime1">
              <a:rPr lang="en-US" smtClean="0"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53F89-0E86-4250-9847-5F5D0DEA791E}" type="datetime1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6CE4-658C-4389-B2E8-01ABEFAF2A90}" type="datetime1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0C43-AEBF-4833-8983-0FEF0BDB5149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0BB36-FC4D-4AFD-B6BE-0ECA8F41494E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6D72B-CD4E-484C-BB86-9C5BA5FE7F78}" type="datetime1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A4BFD-8899-473A-9A6B-D3D35FA82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1430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ASD  device  erosion : Do we need to panic ?</a:t>
            </a:r>
            <a:endParaRPr lang="en-US" sz="44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678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err="1" smtClean="0"/>
              <a:t>Dr.S.Venkatesan</a:t>
            </a:r>
            <a:r>
              <a:rPr lang="en-IN" sz="2800" b="1" dirty="0" smtClean="0"/>
              <a:t> MD</a:t>
            </a:r>
          </a:p>
          <a:p>
            <a:r>
              <a:rPr lang="en-IN" sz="2800" b="1" dirty="0" smtClean="0"/>
              <a:t>Professor of cardiology</a:t>
            </a:r>
          </a:p>
          <a:p>
            <a:r>
              <a:rPr lang="en-IN" sz="2800" b="1" dirty="0" smtClean="0"/>
              <a:t>Madras medical college </a:t>
            </a:r>
          </a:p>
          <a:p>
            <a:r>
              <a:rPr lang="en-IN" sz="2800" b="1" dirty="0" err="1" smtClean="0"/>
              <a:t>Chennai.India</a:t>
            </a:r>
            <a:r>
              <a:rPr lang="en-IN" sz="2800" b="1" dirty="0" smtClean="0"/>
              <a:t>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28600"/>
            <a:ext cx="5695950" cy="608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cardiologyres.org/index.php/Cardiologyres/article/viewFile/109/123/10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381000"/>
            <a:ext cx="9144485" cy="632460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cardiologyres.org/index.php/Cardiologyres/article/viewFile/109/123/10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948" y="304800"/>
            <a:ext cx="8526262" cy="571500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History of Erosions</a:t>
            </a:r>
          </a:p>
          <a:p>
            <a:r>
              <a:rPr lang="en-US" b="1" dirty="0" smtClean="0"/>
              <a:t>First erosion case reported in US 2002</a:t>
            </a:r>
          </a:p>
          <a:p>
            <a:r>
              <a:rPr lang="en-US" b="1" dirty="0" smtClean="0"/>
              <a:t>2004: IFU updated for device sizing</a:t>
            </a:r>
          </a:p>
          <a:p>
            <a:r>
              <a:rPr lang="en-US" b="1" dirty="0" smtClean="0"/>
              <a:t>2009: IFU updated about sizing with additional warning.</a:t>
            </a:r>
          </a:p>
          <a:p>
            <a:r>
              <a:rPr lang="en-US" b="1" dirty="0" smtClean="0"/>
              <a:t>2011: SJM/FDA agreed to change IFU to include contra</a:t>
            </a:r>
          </a:p>
          <a:p>
            <a:r>
              <a:rPr lang="en-US" b="1" dirty="0" smtClean="0"/>
              <a:t>indications in patients with deficient ant/sup rim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 l="25183" t="31250" r="24451" b="37500"/>
          <a:stretch>
            <a:fillRect/>
          </a:stretch>
        </p:blipFill>
        <p:spPr bwMode="auto">
          <a:xfrm>
            <a:off x="198120" y="1752600"/>
            <a:ext cx="8747760" cy="305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5334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Incidence  of Erosion (As of 2012) </a:t>
            </a:r>
            <a:endParaRPr lang="en-US" sz="36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95400"/>
            <a:ext cx="570547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228600"/>
            <a:ext cx="739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Timing  of erosion</a:t>
            </a:r>
          </a:p>
          <a:p>
            <a:endParaRPr lang="en-US" sz="4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Factors associated with  erosion 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914400"/>
            <a:ext cx="7924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 smtClean="0"/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Size  of the defect 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Deficient rims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Size of the device 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Dynamism of ASD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Operator experience 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Failure to </a:t>
            </a:r>
            <a:r>
              <a:rPr lang="en-US" sz="3200" b="1" dirty="0" err="1" smtClean="0"/>
              <a:t>recognise</a:t>
            </a:r>
            <a:r>
              <a:rPr lang="en-US" sz="3200" b="1" dirty="0" smtClean="0"/>
              <a:t>  sub optimal  position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Ignoring  small pericardial effusion –Filling the transverse sinus  </a:t>
            </a:r>
            <a:endParaRPr lang="en-US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001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What is a large ASD ?  Which is a large device 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b="1" dirty="0" smtClean="0"/>
              <a:t>It means  different things for different experts .</a:t>
            </a:r>
          </a:p>
          <a:p>
            <a:endParaRPr lang="en-US" sz="2800" b="1" dirty="0" smtClean="0"/>
          </a:p>
          <a:p>
            <a:r>
              <a:rPr lang="en-US" sz="2800" b="1" dirty="0" err="1" smtClean="0"/>
              <a:t>Peadiatric</a:t>
            </a:r>
            <a:r>
              <a:rPr lang="en-US" sz="2800" b="1" dirty="0" smtClean="0"/>
              <a:t> ASDs &gt; 50 % of IVS (</a:t>
            </a:r>
            <a:r>
              <a:rPr lang="en-US" sz="2800" b="1" dirty="0" err="1" smtClean="0"/>
              <a:t>Quereshi</a:t>
            </a:r>
            <a:r>
              <a:rPr lang="en-US" sz="2800" b="1" dirty="0" smtClean="0"/>
              <a:t>) 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35  mm ASD  ?</a:t>
            </a:r>
            <a:endParaRPr lang="en-US" sz="28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The enigma of deficient  aortic rims !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514600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30-40  %   Aortic rim deficient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5 % other rims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4375" t="50000" r="8125" b="20000"/>
          <a:stretch>
            <a:fillRect/>
          </a:stretch>
        </p:blipFill>
        <p:spPr bwMode="auto">
          <a:xfrm>
            <a:off x="0" y="1981200"/>
            <a:ext cx="9144000" cy="235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data:image/png;base64,iVBORw0KGgoAAAANSUhEUgAAAOIAAADfCAMAAADcKv+WAAAAilBMVEX///8AAABFRUV9fX309PTv7+/x8fH8/Py4uLjt7e3U1NTk5OTo6Ojf39/c3NzY2Ng1NTXIyMiPj49dXV2tra2enp5XV1fPz8+AgIB3d3c8PDynp6cbGxttbW3ExMSysrIlJSVLS0uIiIhwcHBlZWUODg4wMDCZmZkZGRkNDQ1ZWVkjIyM5OTlPT084q1ldAAAHXklEQVR4nO2diXbiOgyGLcgCgRCWsNOBUijTUt7/9a5lZ6MDJCk15uroO2em7UwhUm3L+i3bFYJhGIZhGIZhGIZhGIZhGIZhGIZhiLFrLBanqW0rjNJvxHEDfNtmmKQ/F2IAoW0zTLL4Gg7fR7atMMriff4Cc9tWGKX/JsQBbFthlPcdeRcPayGms65tMxiG8ScfLds2GGYJQDugCjGk7+JMuujZNsIsc+lix7YRZhlJF0kLDSEa0kXaklj0pYt/bBthlr10kfjEKD2E2LYRZkEXx7aNMIqHLg5tW2GUDrq4tW2FUXro4pttK4wyRRdpr8C10MVX21YYZY0uLmxbYRSUi/DXthVGQblIXDDO6Ls4Vy6Srkx9Khdd22aYpKFcJC37+8pF0rJfeUhb9msXSct+7SJl2e9pFynL/o528WDbDoP0tIuUZf9Au0hZ9re0i5RlP8rFL9qyfwzwMQI42bbDIFIuHqXY+LJth0G2AP0tbcH4AtAY03ZxAjCJabv4KieMNW3ZvwFo/qEt+zF5wwVxwpvgsPIWyb96tg0xho9Cqkda9rsoh7ukZT96N/BJy37sowG6uLRtiTEGKtKQlv04JbYFadmvE5s9wMy2JcYYKxffAV5sW2IMvRn1lbLsl1JxJcSOsuyXcvE9/Zson2q3RpOyYHxVgYb09vAj4Kk30isbeiEcN6Y4tk0xhd6o2SIs+5MEfEBY9rtaRuHKRmTbFkMouShERFj2J75Rlv1aLqpqOFXZr+WicAjL/jiZEAnL/nGy1E9Y9h+SzO0DoGnbFkPMAPb4kbDsT4XiCWBn2xZDjAAm+JGw7G8krUdY9v8FfUnKjK5gTCeLA2kX1bm+u2R/GCBPqjezxO0u2T965u2ebpp+o+y/42x/63nXDDpaLt4t+1vPe/dBkErhO2X/E7s4SI8v3Fntf2IXsw033bTH/oxHuugEUVRje0kqF1XcWf/8sesHhhscXNCv/O2pXBR3Vvv9B64zBzJoDKqvNOW1DPjfnO0PZPSYVh9VTYAP/dmdsv+BmwRrdtSX7JvvkP3OWOqV1exRZ+cCiKdB9W9P5aI6//Yz2e80IeFB9zoG9SbwRSb2Jz+U/THkHB8ycwRQow2FWGU/e9mejfqP8/UR1sU43qlPHuGj79Ua+HmQeQPY1H5a50MNfZUWYekA9s+3NzlfId4mS3F10GeR0rnGOcKDbnmo83MsrPP/oNqvhuEqP6Hr7x+wpt5d4pDYNKvOi4VqTZbnVAZfAZ9njwfTu5Pjfhbb/lYrM4V5zS3LVquiLnX4dl4Os/pNnTephTOEM76qCNxMLtaX/XhA59+stmmuNuKnDi62y6W+UaKKcMjkom6AGvmJ8vBCV4H7Vg+us0y65ziRNOp+lwqnLrHp2vrTerJ/eMVD9ZMysGEw2iiP3gv6wh9VyqgK625hHdk/vuahKo7Uyz4q4OtrQFbfBNShio+F1dM61f71jXGAC14/SJNukRwF/lfOKjtKhn5hMqwh+weXH5jwVqc7VOFNOfhyKdy3rvemlHnuYnXZj136xgzf/t1mjFSOuL/S91X2cTNKvhROn0JF2a+uOrglLee1AlcJh5LAif1wdesNPjO5mO73K2dTFjO7tYJqMG9eZ/aqwsytHxjG1dPswmvneth9FUTiPm0b79ILsofi7Tgl544xibzxFs1moWf5UErJYsTq6guD5L+zoLtIz/aPSh9akstGZa8v9KxyF8vCfHj1lUr1QCHmntLuVfrQ0iToq+wdCt/bWjRuMSpPKi+/A46nQJxvKEplP7ZB/9ZTy2eEzumm2Y3fTg0u4epmPNsW9pZU+zEdoLDBGAP79Hxz3zYZIxOAoz3Dfg/djAW5mGc6QOX4FDZjcLbRNpH9EVDZtonNeIqK4THWLqKnT1vUrgc2I/5pp/+QyP6JyaWJx+ImU1QWPFHMhoSGokhvm8xnYS376QxFkTVj9rWW/WOg9IsnVEUpv91Wy35CQ1EkzZjfUYx5wJrUUBS6GQubUCG5iYLSeQ1sxkJNERNWcifgZmd781B2jEgNRaRVrO8cpcAmfb5f7aE+EhuK3zl9S3dIsHxdbHOPdLV+Y80aE+xgdiisNemMjtRQ7GE4beeLN6qeRmsoxioZzX+X7ZDeUIyVO41sOVxV1GidR5nKTrl8yVf5VSmL2GW3C4iXhbJ1i9xQFCqB2zWyEPqH3FBM8LNJIyA3FP8hpDcUv0P5bH9KM6+nMszzMmhRvUkk5Qgfv70p6MloyWk/oB1SBzAbPN/O7t8FxdSEYgKXITO5bkw7vRljNZW2i3iTSKGiSpOgdcc5VIZhGIZhGIZhGIZhGIZhGIZhGLL4agOeIxxVLcIv/LbbdoW+CZNErbMbdHqdsDfthVEYiajX64ip/KewE/WmYa8bEfh1O22vE7ie2/Vcz3OE13V80W47rusETld+1aVxQM2XbSkbq636bJg0m0Nt00GvKztrL5L+dTphGASq+9o26nfxZIftOq6MOR3PdTzPazsOiVDDkOA/g0NKYB6VOK0AAAAASUVORK5CYII="/>
          <p:cNvSpPr>
            <a:spLocks noChangeAspect="1" noChangeArrowheads="1"/>
          </p:cNvSpPr>
          <p:nvPr/>
        </p:nvSpPr>
        <p:spPr bwMode="auto">
          <a:xfrm>
            <a:off x="155575" y="-2560638"/>
            <a:ext cx="5381625" cy="533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png;base64,iVBORw0KGgoAAAANSUhEUgAAAOIAAADfCAMAAADcKv+WAAAAilBMVEX///8AAABFRUV9fX309PTv7+/x8fH8/Py4uLjt7e3U1NTk5OTo6Ojf39/c3NzY2Ng1NTXIyMiPj49dXV2tra2enp5XV1fPz8+AgIB3d3c8PDynp6cbGxttbW3ExMSysrIlJSVLS0uIiIhwcHBlZWUODg4wMDCZmZkZGRkNDQ1ZWVkjIyM5OTlPT084q1ldAAAHXklEQVR4nO2diXbiOgyGLcgCgRCWsNOBUijTUt7/9a5lZ6MDJCk15uroO2em7UwhUm3L+i3bFYJhGIZhGIZhGIZhGIZhGIZhGIZhiLFrLBanqW0rjNJvxHEDfNtmmKQ/F2IAoW0zTLL4Gg7fR7atMMriff4Cc9tWGKX/JsQBbFthlPcdeRcPayGms65tMxiG8ScfLds2GGYJQDugCjGk7+JMuujZNsIsc+lix7YRZhlJF0kLDSEa0kXaklj0pYt/bBthlr10kfjEKD2E2LYRZkEXx7aNMIqHLg5tW2GUDrq4tW2FUXro4pttK4wyRRdpr8C10MVX21YYZY0uLmxbYRSUi/DXthVGQblIXDDO6Ls4Vy6Srkx9Khdd22aYpKFcJC37+8pF0rJfeUhb9msXSct+7SJl2e9pFynL/o528WDbDoP0tIuUZf9Au0hZ9re0i5RlP8rFL9qyfwzwMQI42bbDIFIuHqXY+LJth0G2AP0tbcH4AtAY03ZxAjCJabv4KieMNW3ZvwFo/qEt+zF5wwVxwpvgsPIWyb96tg0xho9Cqkda9rsoh7ukZT96N/BJy37sowG6uLRtiTEGKtKQlv04JbYFadmvE5s9wMy2JcYYKxffAV5sW2IMvRn1lbLsl1JxJcSOsuyXcvE9/Zson2q3RpOyYHxVgYb09vAj4Kk30isbeiEcN6Y4tk0xhd6o2SIs+5MEfEBY9rtaRuHKRmTbFkMouShERFj2J75Rlv1aLqpqOFXZr+WicAjL/jiZEAnL/nGy1E9Y9h+SzO0DoGnbFkPMAPb4kbDsT4XiCWBn2xZDjAAm+JGw7G8krUdY9v8FfUnKjK5gTCeLA2kX1bm+u2R/GCBPqjezxO0u2T965u2ebpp+o+y/42x/63nXDDpaLt4t+1vPe/dBkErhO2X/E7s4SI8v3Fntf2IXsw033bTH/oxHuugEUVRje0kqF1XcWf/8sesHhhscXNCv/O2pXBR3Vvv9B64zBzJoDKqvNOW1DPjfnO0PZPSYVh9VTYAP/dmdsv+BmwRrdtSX7JvvkP3OWOqV1exRZ+cCiKdB9W9P5aI6//Yz2e80IeFB9zoG9SbwRSb2Jz+U/THkHB8ycwRQow2FWGU/e9mejfqP8/UR1sU43qlPHuGj79Ua+HmQeQPY1H5a50MNfZUWYekA9s+3NzlfId4mS3F10GeR0rnGOcKDbnmo83MsrPP/oNqvhuEqP6Hr7x+wpt5d4pDYNKvOi4VqTZbnVAZfAZ9njwfTu5Pjfhbb/lYrM4V5zS3LVquiLnX4dl4Os/pNnTephTOEM76qCNxMLtaX/XhA59+stmmuNuKnDi62y6W+UaKKcMjkom6AGvmJ8vBCV4H7Vg+us0y65ziRNOp+lwqnLrHp2vrTerJ/eMVD9ZMysGEw2iiP3gv6wh9VyqgK625hHdk/vuahKo7Uyz4q4OtrQFbfBNShio+F1dM61f71jXGAC14/SJNukRwF/lfOKjtKhn5hMqwh+weXH5jwVqc7VOFNOfhyKdy3rvemlHnuYnXZj136xgzf/t1mjFSOuL/S91X2cTNKvhROn0JF2a+uOrglLee1AlcJh5LAif1wdesNPjO5mO73K2dTFjO7tYJqMG9eZ/aqwsytHxjG1dPswmvneth9FUTiPm0b79ILsofi7Tgl544xibzxFs1moWf5UErJYsTq6guD5L+zoLtIz/aPSh9akstGZa8v9KxyF8vCfHj1lUr1QCHmntLuVfrQ0iToq+wdCt/bWjRuMSpPKi+/A46nQJxvKEplP7ZB/9ZTy2eEzumm2Y3fTg0u4epmPNsW9pZU+zEdoLDBGAP79Hxz3zYZIxOAoz3Dfg/djAW5mGc6QOX4FDZjcLbRNpH9EVDZtonNeIqK4THWLqKnT1vUrgc2I/5pp/+QyP6JyaWJx+ImU1QWPFHMhoSGokhvm8xnYS376QxFkTVj9rWW/WOg9IsnVEUpv91Wy35CQ1EkzZjfUYx5wJrUUBS6GQubUCG5iYLSeQ1sxkJNERNWcifgZmd781B2jEgNRaRVrO8cpcAmfb5f7aE+EhuK3zl9S3dIsHxdbHOPdLV+Y80aE+xgdiisNemMjtRQ7GE4beeLN6qeRmsoxioZzX+X7ZDeUIyVO41sOVxV1GidR5nKTrl8yVf5VSmL2GW3C4iXhbJ1i9xQFCqB2zWyEPqH3FBM8LNJIyA3FP8hpDcUv0P5bH9KM6+nMszzMmhRvUkk5Qgfv70p6MloyWk/oB1SBzAbPN/O7t8FxdSEYgKXITO5bkw7vRljNZW2i3iTSKGiSpOgdcc5VIZhGIZhGIZhGIZhGIZhGIZhGLL4agOeIxxVLcIv/LbbdoW+CZNErbMbdHqdsDfthVEYiajX64ip/KewE/WmYa8bEfh1O22vE7ie2/Vcz3OE13V80W47rusETld+1aVxQM2XbSkbq636bJg0m0Nt00GvKztrL5L+dTphGASq+9o26nfxZIftOq6MOR3PdTzPazsOiVDDkOA/g0NKYB6VOK0AAAAASUVORK5CYII="/>
          <p:cNvSpPr>
            <a:spLocks noChangeAspect="1" noChangeArrowheads="1"/>
          </p:cNvSpPr>
          <p:nvPr/>
        </p:nvSpPr>
        <p:spPr bwMode="auto">
          <a:xfrm>
            <a:off x="155575" y="-2560638"/>
            <a:ext cx="5381625" cy="533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419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End systole </a:t>
            </a:r>
            <a:endParaRPr lang="en-US" b="1" dirty="0"/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 flipV="1">
            <a:off x="1752600" y="4572000"/>
            <a:ext cx="5486400" cy="32266"/>
          </a:xfrm>
          <a:prstGeom prst="straightConnector1">
            <a:avLst/>
          </a:prstGeom>
          <a:ln w="6032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62800" y="4191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Late diastole </a:t>
            </a:r>
          </a:p>
          <a:p>
            <a:r>
              <a:rPr lang="en-US" b="1" dirty="0" smtClean="0"/>
              <a:t> Atrial contraction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914400"/>
            <a:ext cx="883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      Dynamic nature of ASD orifice </a:t>
            </a:r>
            <a:endParaRPr lang="en-US" sz="44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1875" t="34167" r="40000" b="25000"/>
          <a:stretch>
            <a:fillRect/>
          </a:stretch>
        </p:blipFill>
        <p:spPr bwMode="auto">
          <a:xfrm>
            <a:off x="1600200" y="1219200"/>
            <a:ext cx="5867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52600" y="4572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IAS is 86 </a:t>
            </a:r>
            <a:r>
              <a:rPr lang="en-US" sz="4400" dirty="0" smtClean="0"/>
              <a:t>%  </a:t>
            </a:r>
            <a:r>
              <a:rPr lang="en-US" sz="4400" dirty="0" smtClean="0"/>
              <a:t>dynamic 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1600200" y="5105400"/>
            <a:ext cx="73914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Maeno</a:t>
            </a:r>
            <a:r>
              <a:rPr lang="en-US" sz="1400" dirty="0" smtClean="0"/>
              <a:t>  Heart , 2000;83 :673–677 41 patients </a:t>
            </a:r>
            <a:r>
              <a:rPr lang="en-US" sz="1400" dirty="0" err="1" smtClean="0"/>
              <a:t>Toroanto</a:t>
            </a:r>
            <a:r>
              <a:rPr lang="en-US" sz="1400" dirty="0" smtClean="0"/>
              <a:t>  Hospital for sick </a:t>
            </a:r>
            <a:r>
              <a:rPr lang="en-US" sz="1400" dirty="0" smtClean="0"/>
              <a:t>children 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Dynamic morphology of the </a:t>
            </a:r>
            <a:r>
              <a:rPr lang="en-US" sz="1400" dirty="0" err="1" smtClean="0"/>
              <a:t>secundum</a:t>
            </a:r>
            <a:r>
              <a:rPr lang="en-US" sz="1400" dirty="0" smtClean="0"/>
              <a:t> atrial septal defect evaluated by three</a:t>
            </a:r>
          </a:p>
          <a:p>
            <a:r>
              <a:rPr lang="en-US" sz="1400" dirty="0" smtClean="0"/>
              <a:t>dimensional  </a:t>
            </a:r>
            <a:r>
              <a:rPr lang="en-US" sz="1400" dirty="0" err="1" smtClean="0"/>
              <a:t>transoesophageal</a:t>
            </a:r>
            <a:r>
              <a:rPr lang="en-US" sz="1400" dirty="0" smtClean="0"/>
              <a:t> echocardiography</a:t>
            </a:r>
          </a:p>
          <a:p>
            <a:endParaRPr lang="en-US" dirty="0" smtClean="0"/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48429" t="47500" r="17804" b="23333"/>
          <a:stretch>
            <a:fillRect/>
          </a:stretch>
        </p:blipFill>
        <p:spPr bwMode="auto">
          <a:xfrm>
            <a:off x="304800" y="457200"/>
            <a:ext cx="8305800" cy="538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524000" y="5934670"/>
            <a:ext cx="762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I-</a:t>
            </a:r>
            <a:r>
              <a:rPr lang="en-US" b="1" dirty="0" err="1" smtClean="0"/>
              <a:t>isovolumetric</a:t>
            </a:r>
            <a:r>
              <a:rPr lang="en-US" b="1" dirty="0" smtClean="0"/>
              <a:t> ventricular relaxation; II-passive diastolic ventricular</a:t>
            </a:r>
          </a:p>
          <a:p>
            <a:r>
              <a:rPr lang="en-US" b="1" dirty="0" smtClean="0"/>
              <a:t>filling; III-atrial contraction; IV-</a:t>
            </a:r>
            <a:r>
              <a:rPr lang="en-US" b="1" dirty="0" err="1" smtClean="0"/>
              <a:t>isovolumetric</a:t>
            </a:r>
            <a:r>
              <a:rPr lang="en-US" b="1" dirty="0" smtClean="0"/>
              <a:t> ventricular contraction; </a:t>
            </a:r>
          </a:p>
          <a:p>
            <a:r>
              <a:rPr lang="en-US" b="1" dirty="0" smtClean="0"/>
              <a:t>V-ventricular ejection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5438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Mechanism of dynamism</a:t>
            </a:r>
          </a:p>
          <a:p>
            <a:endParaRPr lang="en-US" dirty="0" smtClean="0"/>
          </a:p>
          <a:p>
            <a:r>
              <a:rPr lang="en-US" sz="2800" b="1" dirty="0" smtClean="0"/>
              <a:t> AV  Ventricular plane translational motion</a:t>
            </a:r>
          </a:p>
          <a:p>
            <a:r>
              <a:rPr lang="en-US" sz="2800" b="1" dirty="0" smtClean="0"/>
              <a:t> Atrial contraction  </a:t>
            </a:r>
          </a:p>
          <a:p>
            <a:r>
              <a:rPr lang="en-US" sz="2800" b="1" dirty="0" smtClean="0"/>
              <a:t> Both long and short   axis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Less important factors  </a:t>
            </a:r>
          </a:p>
          <a:p>
            <a:r>
              <a:rPr lang="en-US" sz="2800" b="1" dirty="0" smtClean="0"/>
              <a:t>Heart rate </a:t>
            </a:r>
          </a:p>
          <a:p>
            <a:r>
              <a:rPr lang="en-US" sz="2800" b="1" dirty="0" smtClean="0"/>
              <a:t>Age</a:t>
            </a:r>
          </a:p>
          <a:p>
            <a:r>
              <a:rPr lang="en-US" sz="2800" b="1" dirty="0" smtClean="0"/>
              <a:t>Size –young more dynamic -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838200"/>
            <a:ext cx="844337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cardiologyres.org/index.php/Cardiologyres/article/viewFile/109/123/1064"/>
          <p:cNvPicPr>
            <a:picLocks noChangeAspect="1" noChangeArrowheads="1"/>
          </p:cNvPicPr>
          <p:nvPr/>
        </p:nvPicPr>
        <p:blipFill>
          <a:blip r:embed="rId3"/>
          <a:srcRect l="40057" b="49206"/>
          <a:stretch>
            <a:fillRect/>
          </a:stretch>
        </p:blipFill>
        <p:spPr bwMode="auto">
          <a:xfrm>
            <a:off x="876980" y="1219200"/>
            <a:ext cx="8267020" cy="4419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5400" y="2286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ASD Device interactions  with surrounding structures 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533400" y="5562600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Philipp Wagdi</a:t>
            </a:r>
            <a:r>
              <a:rPr lang="en-GB" baseline="30000" dirty="0" smtClean="0"/>
              <a:t>  </a:t>
            </a:r>
            <a:r>
              <a:rPr lang="en-GB" dirty="0" smtClean="0"/>
              <a:t>Zurich</a:t>
            </a:r>
            <a:r>
              <a:rPr lang="en-GB" dirty="0"/>
              <a:t>, </a:t>
            </a:r>
            <a:r>
              <a:rPr lang="en-GB" dirty="0" smtClean="0"/>
              <a:t>Switzerland    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09600" y="6019800"/>
            <a:ext cx="91440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Volume 2, Number 6, December 2011, pages 288-292 </a:t>
            </a:r>
            <a:r>
              <a:rPr lang="en-US" sz="1050" b="1" dirty="0" smtClean="0">
                <a:latin typeface="Verdana"/>
              </a:rPr>
              <a:t>Can Computer Tomography Predict Compromise of Cardiac Structures </a:t>
            </a:r>
          </a:p>
          <a:p>
            <a:r>
              <a:rPr lang="en-US" sz="1050" b="1" dirty="0" smtClean="0">
                <a:latin typeface="Verdana"/>
              </a:rPr>
              <a:t>After </a:t>
            </a:r>
            <a:r>
              <a:rPr lang="en-US" sz="1050" b="1" dirty="0" err="1" smtClean="0">
                <a:latin typeface="Verdana"/>
              </a:rPr>
              <a:t>Percutaneous</a:t>
            </a:r>
            <a:r>
              <a:rPr lang="en-US" sz="1050" b="1" dirty="0" smtClean="0">
                <a:latin typeface="Verdana"/>
              </a:rPr>
              <a:t> Closure of </a:t>
            </a:r>
            <a:r>
              <a:rPr lang="en-US" sz="1050" b="1" dirty="0" err="1" smtClean="0">
                <a:latin typeface="Verdana"/>
              </a:rPr>
              <a:t>Interatrial</a:t>
            </a:r>
            <a:r>
              <a:rPr lang="en-US" sz="1050" b="1" dirty="0" smtClean="0">
                <a:latin typeface="Verdana"/>
              </a:rPr>
              <a:t> Septal Defects?</a:t>
            </a:r>
            <a:endParaRPr lang="en-US" sz="10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371600"/>
            <a:ext cx="861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Impact</a:t>
            </a:r>
          </a:p>
          <a:p>
            <a:r>
              <a:rPr lang="en-US" sz="4400" dirty="0" smtClean="0"/>
              <a:t>Friction</a:t>
            </a:r>
          </a:p>
          <a:p>
            <a:r>
              <a:rPr lang="en-US" sz="4400" dirty="0" smtClean="0"/>
              <a:t>Indentation </a:t>
            </a:r>
          </a:p>
          <a:p>
            <a:r>
              <a:rPr lang="en-US" sz="4400" dirty="0" smtClean="0"/>
              <a:t>Rocking –Antero posterior</a:t>
            </a:r>
          </a:p>
          <a:p>
            <a:r>
              <a:rPr lang="en-US" sz="4400" dirty="0" smtClean="0"/>
              <a:t>Lateral stretch </a:t>
            </a:r>
          </a:p>
          <a:p>
            <a:r>
              <a:rPr lang="en-US" sz="4400" dirty="0" smtClean="0"/>
              <a:t>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447800"/>
            <a:ext cx="75438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</a:p>
          <a:p>
            <a:r>
              <a:rPr lang="en-US" sz="2800" b="1" dirty="0" smtClean="0"/>
              <a:t>LA – 47   ( 60%  Involve Aorta )</a:t>
            </a:r>
          </a:p>
          <a:p>
            <a:r>
              <a:rPr lang="en-US" sz="2800" b="1" dirty="0" smtClean="0"/>
              <a:t>RA – 26  ( 50 %  involve aorta )</a:t>
            </a:r>
          </a:p>
          <a:p>
            <a:r>
              <a:rPr lang="en-US" sz="2800" b="1" dirty="0" smtClean="0"/>
              <a:t>RA &amp; LA – 9</a:t>
            </a:r>
          </a:p>
          <a:p>
            <a:r>
              <a:rPr lang="en-US" sz="2800" b="1" dirty="0" smtClean="0"/>
              <a:t>Unknown – 15</a:t>
            </a:r>
            <a:endParaRPr lang="en-US" sz="2800" dirty="0" smtClean="0"/>
          </a:p>
          <a:p>
            <a:endParaRPr lang="en-US" b="1" dirty="0" smtClean="0"/>
          </a:p>
          <a:p>
            <a:r>
              <a:rPr lang="en-US" sz="3200" b="1" dirty="0" smtClean="0"/>
              <a:t>Hemodynamic presentation</a:t>
            </a:r>
          </a:p>
          <a:p>
            <a:r>
              <a:rPr lang="en-US" sz="3200" b="1" dirty="0" err="1" smtClean="0"/>
              <a:t>Tamponade</a:t>
            </a:r>
            <a:r>
              <a:rPr lang="en-US" sz="3200" b="1" dirty="0" smtClean="0"/>
              <a:t> with a </a:t>
            </a:r>
            <a:r>
              <a:rPr lang="en-US" sz="3200" b="1" dirty="0" err="1" smtClean="0"/>
              <a:t>hemo</a:t>
            </a:r>
            <a:r>
              <a:rPr lang="en-US" sz="3200" b="1" dirty="0" smtClean="0"/>
              <a:t> PE </a:t>
            </a:r>
          </a:p>
          <a:p>
            <a:r>
              <a:rPr lang="en-US" sz="3200" b="1" dirty="0" smtClean="0"/>
              <a:t>Aortic </a:t>
            </a:r>
            <a:r>
              <a:rPr lang="en-US" sz="3200" b="1" dirty="0" err="1" smtClean="0"/>
              <a:t>atrial</a:t>
            </a:r>
            <a:r>
              <a:rPr lang="en-US" sz="3200" b="1" dirty="0" smtClean="0"/>
              <a:t>  fistula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2199" y="457200"/>
            <a:ext cx="8921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What  are the structures that can erode?</a:t>
            </a:r>
            <a:endParaRPr lang="en-US" sz="40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ircimaging.ahajournals.org/content/2/2/141/F4.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938403"/>
            <a:ext cx="6251574" cy="465742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9200" y="304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Aortic </a:t>
            </a:r>
            <a:r>
              <a:rPr lang="en-US" sz="2800" b="1" dirty="0" err="1" smtClean="0"/>
              <a:t>Intendation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Desktop\aortic erosion asd device 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3042"/>
            <a:ext cx="6257925" cy="6199658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 l="48125" t="31667" r="8750" b="12500"/>
          <a:stretch>
            <a:fillRect/>
          </a:stretch>
        </p:blipFill>
        <p:spPr bwMode="auto">
          <a:xfrm>
            <a:off x="4357048" y="990600"/>
            <a:ext cx="478695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/>
          <a:srcRect l="48125" t="35000" r="10000" b="7500"/>
          <a:stretch>
            <a:fillRect/>
          </a:stretch>
        </p:blipFill>
        <p:spPr bwMode="auto">
          <a:xfrm>
            <a:off x="228600" y="1295400"/>
            <a:ext cx="4128052" cy="425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49706" t="33388" r="10764" b="26555"/>
          <a:stretch>
            <a:fillRect/>
          </a:stretch>
        </p:blipFill>
        <p:spPr bwMode="auto">
          <a:xfrm>
            <a:off x="152400" y="0"/>
            <a:ext cx="8991600" cy="683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75438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</a:t>
            </a:r>
            <a:r>
              <a:rPr lang="en-US" sz="4000" b="1" dirty="0" smtClean="0"/>
              <a:t>How  Erosion is managed ?</a:t>
            </a:r>
            <a:endParaRPr lang="en-US" sz="3600" b="1" dirty="0" smtClean="0"/>
          </a:p>
          <a:p>
            <a:endParaRPr lang="en-US" sz="3600" b="1" dirty="0" smtClean="0"/>
          </a:p>
          <a:p>
            <a:r>
              <a:rPr lang="en-US" sz="3600" b="1" dirty="0" smtClean="0"/>
              <a:t>   SOS to surgeon </a:t>
            </a:r>
          </a:p>
          <a:p>
            <a:r>
              <a:rPr lang="en-US" sz="3600" b="1" dirty="0" smtClean="0"/>
              <a:t>   Explanted  in Most 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   </a:t>
            </a:r>
            <a:r>
              <a:rPr lang="en-US" sz="3600" b="1" dirty="0" smtClean="0">
                <a:solidFill>
                  <a:srgbClr val="FF0000"/>
                </a:solidFill>
              </a:rPr>
              <a:t>Other  options </a:t>
            </a:r>
          </a:p>
          <a:p>
            <a:r>
              <a:rPr lang="en-US" sz="3600" b="1" dirty="0" smtClean="0"/>
              <a:t>   Observation follow up</a:t>
            </a:r>
          </a:p>
          <a:p>
            <a:r>
              <a:rPr lang="en-US" sz="3600" b="1" dirty="0" smtClean="0"/>
              <a:t>   Repair of the erosion site</a:t>
            </a:r>
          </a:p>
          <a:p>
            <a:r>
              <a:rPr lang="en-US" sz="3600" b="1" dirty="0" smtClean="0"/>
              <a:t>   </a:t>
            </a:r>
            <a:r>
              <a:rPr lang="en-US" sz="3600" b="1" dirty="0" err="1" smtClean="0"/>
              <a:t>Pericardiocentesis</a:t>
            </a:r>
            <a:r>
              <a:rPr lang="en-US" sz="3600" b="1" dirty="0" smtClean="0"/>
              <a:t> alone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0625" t="16667" r="37500" b="73333"/>
          <a:stretch>
            <a:fillRect/>
          </a:stretch>
        </p:blipFill>
        <p:spPr bwMode="auto">
          <a:xfrm>
            <a:off x="762000" y="152400"/>
            <a:ext cx="632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62000" y="12192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Safety  communication –October 2013 </a:t>
            </a:r>
            <a:endParaRPr lang="en-US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0625" t="16667" r="12500" b="4630"/>
          <a:stretch>
            <a:fillRect/>
          </a:stretch>
        </p:blipFill>
        <p:spPr bwMode="auto">
          <a:xfrm>
            <a:off x="1524000" y="1676400"/>
            <a:ext cx="4992624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30000" t="39327" r="14375" b="25000"/>
          <a:stretch>
            <a:fillRect/>
          </a:stretch>
        </p:blipFill>
        <p:spPr bwMode="auto">
          <a:xfrm>
            <a:off x="113787" y="1219200"/>
            <a:ext cx="90302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845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Summary </a:t>
            </a:r>
          </a:p>
          <a:p>
            <a:endParaRPr lang="en-US" dirty="0" smtClean="0"/>
          </a:p>
          <a:p>
            <a:r>
              <a:rPr lang="en-US" sz="2400" b="1" dirty="0" smtClean="0"/>
              <a:t>The erosion  is  rare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But it is a   real  Issue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We need not  panic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But can not neglect it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Choosing a large device and  deficient rims  still requires  extreme  Caution   and   follow up 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www.drsvenkatesan.com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466</Words>
  <Application>Microsoft Office PowerPoint</Application>
  <PresentationFormat>On-screen Show (4:3)</PresentationFormat>
  <Paragraphs>149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venkat</dc:creator>
  <cp:lastModifiedBy>venkatesan sangareddi</cp:lastModifiedBy>
  <cp:revision>58</cp:revision>
  <dcterms:created xsi:type="dcterms:W3CDTF">2014-09-16T01:36:44Z</dcterms:created>
  <dcterms:modified xsi:type="dcterms:W3CDTF">2019-03-04T14:09:35Z</dcterms:modified>
</cp:coreProperties>
</file>